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5" r:id="rId2"/>
    <p:sldId id="558" r:id="rId3"/>
    <p:sldId id="487" r:id="rId4"/>
    <p:sldId id="566" r:id="rId5"/>
    <p:sldId id="559" r:id="rId6"/>
    <p:sldId id="563" r:id="rId7"/>
    <p:sldId id="560" r:id="rId8"/>
    <p:sldId id="471" r:id="rId9"/>
    <p:sldId id="493" r:id="rId10"/>
    <p:sldId id="561" r:id="rId11"/>
    <p:sldId id="562" r:id="rId12"/>
    <p:sldId id="544" r:id="rId13"/>
    <p:sldId id="375" r:id="rId14"/>
    <p:sldId id="568" r:id="rId15"/>
    <p:sldId id="564" r:id="rId16"/>
    <p:sldId id="272" r:id="rId17"/>
    <p:sldId id="535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0" autoAdjust="0"/>
  </p:normalViewPr>
  <p:slideViewPr>
    <p:cSldViewPr>
      <p:cViewPr varScale="1">
        <p:scale>
          <a:sx n="77" d="100"/>
          <a:sy n="77" d="100"/>
        </p:scale>
        <p:origin x="164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compatLnSpc="0"/>
          <a:lstStyle/>
          <a:p>
            <a:pPr hangingPunct="0">
              <a:defRPr sz="1400"/>
            </a:pPr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compatLnSpc="0"/>
          <a:lstStyle/>
          <a:p>
            <a:pPr algn="r" hangingPunct="0">
              <a:defRPr sz="1400"/>
            </a:pPr>
            <a:fld id="{0DB39776-18D4-47F6-B443-2EA55834BB2E}" type="datetimeFigureOut">
              <a:t>21.06.2023</a:t>
            </a:fld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anchor="b" compatLnSpc="0"/>
          <a:lstStyle/>
          <a:p>
            <a:pPr hangingPunct="0">
              <a:defRPr sz="1400"/>
            </a:pPr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anchor="b" compatLnSpc="0"/>
          <a:lstStyle/>
          <a:p>
            <a:pPr algn="r" hangingPunct="0">
              <a:defRPr sz="1400"/>
            </a:pPr>
            <a:fld id="{A348AAB6-E144-485A-BD01-A9A8A077EB29}" type="slidenum">
              <a:t>‹#›</a:t>
            </a:fld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3938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67FDD749-DDBC-46CA-99BA-EBC660CC7604}" type="datetimeFigureOut">
              <a:t>21.06.2023</a:t>
            </a:fld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B318E48-8855-4F21-B58D-CD09F0BBD48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31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8194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336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177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A533B257-63A7-4544-9917-AE4591FD7854}" type="slidenum">
              <a:t>13</a:t>
            </a:fld>
            <a:endParaRPr lang="cs-CZ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3853444" y="9433824"/>
            <a:ext cx="2943517" cy="4920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4680" tIns="47520" rIns="94680" bIns="47520" anchor="b" compatLnSpc="0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9EBC78F2-FC94-4A9C-B570-2874AC92F7B8}" type="slidenum">
              <a:t>13</a:t>
            </a:fld>
            <a:endParaRPr lang="cs-CZ" sz="1800" b="0" i="0" u="none" strike="noStrike" kern="1200" spc="0">
              <a:ln>
                <a:noFill/>
              </a:ln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4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06357" y="4715154"/>
            <a:ext cx="4984248" cy="4466204"/>
          </a:xfrm>
        </p:spPr>
        <p:txBody>
          <a:bodyPr wrap="square" lIns="94680" tIns="47520" rIns="94680" bIns="47520" anchor="t"/>
          <a:lstStyle/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419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404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A533B257-63A7-4544-9917-AE4591FD7854}" type="slidenum">
              <a:t>15</a:t>
            </a:fld>
            <a:endParaRPr lang="cs-CZ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3853444" y="9433824"/>
            <a:ext cx="2943517" cy="4920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4680" tIns="47520" rIns="94680" bIns="47520" anchor="b" compatLnSpc="0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9EBC78F2-FC94-4A9C-B570-2874AC92F7B8}" type="slidenum">
              <a:t>15</a:t>
            </a:fld>
            <a:endParaRPr lang="cs-CZ" sz="1800" b="0" i="0" u="none" strike="noStrike" kern="1200" spc="0">
              <a:ln>
                <a:noFill/>
              </a:ln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4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06357" y="4715154"/>
            <a:ext cx="4984248" cy="4466204"/>
          </a:xfrm>
        </p:spPr>
        <p:txBody>
          <a:bodyPr wrap="square" lIns="94680" tIns="47520" rIns="94680" bIns="47520" anchor="t"/>
          <a:lstStyle/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419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02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79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524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63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7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994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8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64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858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4122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958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5619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6772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17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2896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387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2634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404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83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7141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cs-CZ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cs-CZ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cs-CZ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hangingPunct="1">
        <a:tabLst/>
        <a:defRPr lang="cs-CZ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cs-CZ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bin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51580" y="188640"/>
            <a:ext cx="8640839" cy="6480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lvl="0" algn="ctr">
              <a:lnSpc>
                <a:spcPct val="90000"/>
              </a:lnSpc>
            </a:pP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cs-CZ" sz="8000" b="1" dirty="0">
                <a:solidFill>
                  <a:srgbClr val="C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2023</a:t>
            </a:r>
            <a:br>
              <a:rPr lang="cs-CZ" sz="5400" b="1" dirty="0">
                <a:solidFill>
                  <a:srgbClr val="C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</a:br>
            <a:endParaRPr lang="cs-CZ" sz="20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b="1" dirty="0"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r>
              <a:rPr lang="cs-CZ" sz="3600" b="1" dirty="0"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          </a:t>
            </a:r>
          </a:p>
          <a:p>
            <a:pPr>
              <a:lnSpc>
                <a:spcPct val="90000"/>
              </a:lnSpc>
            </a:pPr>
            <a:endParaRPr lang="cs-CZ" sz="3600" b="1" dirty="0">
              <a:solidFill>
                <a:srgbClr val="000000"/>
              </a:solidFill>
              <a:latin typeface="Calibri" pitchFamily="18"/>
              <a:ea typeface="Lucida Sans Unicode" pitchFamily="2"/>
              <a:cs typeface="Mangal" pitchFamily="2"/>
            </a:endParaRPr>
          </a:p>
          <a:p>
            <a:pPr algn="ctr">
              <a:lnSpc>
                <a:spcPct val="90000"/>
              </a:lnSpc>
            </a:pP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Zpráva starostky Vlasty Málkové</a:t>
            </a:r>
          </a:p>
          <a:p>
            <a:pPr algn="ctr">
              <a:lnSpc>
                <a:spcPct val="90000"/>
              </a:lnSpc>
            </a:pP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ZO 21. 6. 2023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11" name="Obrázek 7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7883608" y="362540"/>
            <a:ext cx="1008752" cy="1003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_h1"/>
          <p:cNvSpPr txBox="1">
            <a:spLocks/>
          </p:cNvSpPr>
          <p:nvPr/>
        </p:nvSpPr>
        <p:spPr>
          <a:xfrm>
            <a:off x="251640" y="293544"/>
            <a:ext cx="6552360" cy="615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_color1"/>
          <p:cNvSpPr/>
          <p:nvPr/>
        </p:nvSpPr>
        <p:spPr>
          <a:xfrm>
            <a:off x="251641" y="1556792"/>
            <a:ext cx="8640837" cy="6736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cs-CZ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Lucida Sans Unicode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6668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cs-CZ" sz="4400" b="1" dirty="0">
                <a:solidFill>
                  <a:srgbClr val="C00000"/>
                </a:solidFill>
                <a:ea typeface="Calibri" panose="020F0502020204030204" pitchFamily="34" charset="0"/>
              </a:rPr>
              <a:t>Odvodnění psárského hřiště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3360" y="1458854"/>
            <a:ext cx="9076872" cy="535058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926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Revize terénu, odvodnění domu, rekonstrukce šachet, 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napojení vsakovací nádrže do dešťové kanalizace</a:t>
            </a:r>
          </a:p>
          <a:p>
            <a:br>
              <a:rPr lang="cs-CZ" sz="2400" b="1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29369" y="948709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0CB5E-E1E3-DDE1-CE38-268AC30B2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45" t="11296" r="1845" b="51369"/>
          <a:stretch/>
        </p:blipFill>
        <p:spPr>
          <a:xfrm>
            <a:off x="319904" y="2365670"/>
            <a:ext cx="8430344" cy="44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1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cs-CZ" sz="4400" b="1" dirty="0">
                <a:solidFill>
                  <a:srgbClr val="C00000"/>
                </a:solidFill>
                <a:cs typeface="Calibri" panose="020F0502020204030204" pitchFamily="34" charset="0"/>
              </a:rPr>
              <a:t>Zasedací místnost - obřadní síň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25855" y="1507417"/>
            <a:ext cx="9076872" cy="535058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176087" y="1507417"/>
            <a:ext cx="8980529" cy="926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Calibri" panose="020F0502020204030204" pitchFamily="34" charset="0"/>
            </a:endParaRPr>
          </a:p>
          <a:p>
            <a:br>
              <a:rPr lang="cs-CZ" sz="2400" b="1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28735" y="1055651"/>
            <a:ext cx="9075193" cy="57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12786A2-5E55-AE71-CFD5-E28A2D09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" y="1809436"/>
            <a:ext cx="9012733" cy="499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22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37255" y="40127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Mateřská škola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1392740"/>
            <a:ext cx="9108504" cy="55265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37255" y="1458681"/>
            <a:ext cx="8583473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  <a:r>
              <a:rPr lang="cs-CZ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55294" y="1032165"/>
            <a:ext cx="9075193" cy="4265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04207" y="5871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DFA137E6-CD8D-D46F-6B61-D7ABD30923E3}"/>
              </a:ext>
            </a:extLst>
          </p:cNvPr>
          <p:cNvSpPr/>
          <p:nvPr/>
        </p:nvSpPr>
        <p:spPr>
          <a:xfrm>
            <a:off x="-21983" y="1425711"/>
            <a:ext cx="9108504" cy="55265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C16EEB-A8B7-774B-C497-81A53E058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4" t="16873" r="59534" b="4729"/>
          <a:stretch/>
        </p:blipFill>
        <p:spPr>
          <a:xfrm>
            <a:off x="71000" y="1453378"/>
            <a:ext cx="8893273" cy="611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_h1"/>
          <p:cNvSpPr txBox="1">
            <a:spLocks noGrp="1"/>
          </p:cNvSpPr>
          <p:nvPr>
            <p:ph type="title" idx="4294967295"/>
          </p:nvPr>
        </p:nvSpPr>
        <p:spPr>
          <a:xfrm>
            <a:off x="0" y="238125"/>
            <a:ext cx="7956376" cy="742950"/>
          </a:xfrm>
        </p:spPr>
        <p:txBody>
          <a:bodyPr wrap="square" lIns="90000" tIns="45000" rIns="90000" bIns="45000" anchor="t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cs-CZ" sz="4800" b="1" dirty="0">
                <a:solidFill>
                  <a:srgbClr val="C00000"/>
                </a:solidFill>
              </a:rPr>
              <a:t>Kniha o historii – příprava pro tisk </a:t>
            </a:r>
          </a:p>
        </p:txBody>
      </p:sp>
      <p:sp>
        <p:nvSpPr>
          <p:cNvPr id="6" name="Rectangle 5"/>
          <p:cNvSpPr/>
          <p:nvPr/>
        </p:nvSpPr>
        <p:spPr>
          <a:xfrm>
            <a:off x="-58260" y="1227163"/>
            <a:ext cx="9153331" cy="57925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endParaRPr lang="cs-CZ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75131" y="1910461"/>
            <a:ext cx="57090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2149" y="1403637"/>
            <a:ext cx="94576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endParaRPr lang="cs-CZ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-</a:t>
            </a:r>
          </a:p>
        </p:txBody>
      </p:sp>
      <p:pic>
        <p:nvPicPr>
          <p:cNvPr id="15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28384" y="120998"/>
            <a:ext cx="864096" cy="8597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_color1"/>
          <p:cNvSpPr/>
          <p:nvPr/>
        </p:nvSpPr>
        <p:spPr>
          <a:xfrm>
            <a:off x="48929" y="1039128"/>
            <a:ext cx="9029029" cy="3645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cs-CZ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Lucida Sans Unicode" pitchFamily="2"/>
              <a:cs typeface="Ari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1EF2B2-A0C2-3879-765C-411F3C178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6690" r="3150" b="6512"/>
          <a:stretch/>
        </p:blipFill>
        <p:spPr>
          <a:xfrm>
            <a:off x="48929" y="1337495"/>
            <a:ext cx="9012921" cy="57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37255" y="40127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Stav na bankovních účtech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1392740"/>
            <a:ext cx="9108504" cy="55265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37255" y="1458681"/>
            <a:ext cx="8583473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Celkem cca 155 155 tis Kč  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  <a:r>
              <a:rPr lang="cs-CZ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55294" y="1032165"/>
            <a:ext cx="9075193" cy="4265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04207" y="58714"/>
            <a:ext cx="926280" cy="9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586F233-BEC4-5BBA-8D93-52FBB2D3B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169766"/>
            <a:ext cx="8784976" cy="4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3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_h1"/>
          <p:cNvSpPr txBox="1">
            <a:spLocks noGrp="1"/>
          </p:cNvSpPr>
          <p:nvPr>
            <p:ph type="title" idx="4294967295"/>
          </p:nvPr>
        </p:nvSpPr>
        <p:spPr>
          <a:xfrm>
            <a:off x="0" y="238125"/>
            <a:ext cx="7586663" cy="742950"/>
          </a:xfrm>
        </p:spPr>
        <p:txBody>
          <a:bodyPr wrap="square" lIns="90000" tIns="45000" rIns="90000" bIns="45000" anchor="t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 b="1" dirty="0">
                <a:solidFill>
                  <a:srgbClr val="C00000"/>
                </a:solidFill>
              </a:rPr>
              <a:t>Akce červen – září 2023</a:t>
            </a:r>
          </a:p>
        </p:txBody>
      </p:sp>
      <p:sp>
        <p:nvSpPr>
          <p:cNvPr id="6" name="Rectangle 5"/>
          <p:cNvSpPr/>
          <p:nvPr/>
        </p:nvSpPr>
        <p:spPr>
          <a:xfrm>
            <a:off x="-58260" y="1227163"/>
            <a:ext cx="9153331" cy="57925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endParaRPr lang="cs-CZ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75131" y="1910461"/>
            <a:ext cx="57090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51639" y="1403637"/>
            <a:ext cx="9288135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22. 06. Výlet do Mělníka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23. 06. Letní kino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18. 07. Letní setkání seniorů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20. 07. Sociální pracovnice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21. 07. Divadlo – Noc na Karlštejně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29. 08. Letní setkání seniorů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01. 09. Letní kino</a:t>
            </a: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09. 09. Pohádkový les</a:t>
            </a: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Klub seniorů </a:t>
            </a:r>
            <a:endParaRPr lang="cs-CZ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VU3V, výuka angličtiny, čtení babiček </a:t>
            </a:r>
          </a:p>
          <a:p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dětem MŠ, trénování paměti, přednášky,</a:t>
            </a:r>
          </a:p>
          <a:p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vycházky s turistickými holemi, </a:t>
            </a:r>
          </a:p>
          <a:p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rukodělné činnosti, country tance,</a:t>
            </a:r>
          </a:p>
          <a:p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zdravotní </a:t>
            </a:r>
            <a:r>
              <a:rPr lang="cs-CZ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cvičéní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jóga, </a:t>
            </a:r>
            <a:r>
              <a:rPr lang="cs-CZ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pilátes</a:t>
            </a:r>
            <a:endParaRPr lang="cs-CZ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-</a:t>
            </a:r>
          </a:p>
        </p:txBody>
      </p:sp>
      <p:pic>
        <p:nvPicPr>
          <p:cNvPr id="15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28384" y="143896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_color1"/>
          <p:cNvSpPr/>
          <p:nvPr/>
        </p:nvSpPr>
        <p:spPr>
          <a:xfrm>
            <a:off x="82149" y="1033041"/>
            <a:ext cx="8872515" cy="3882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cs-CZ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Lucida Sans Unicode" pitchFamily="2"/>
              <a:cs typeface="Ari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9C80BA-405B-4FD5-99CA-243026EA2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85" y="3579480"/>
            <a:ext cx="2498294" cy="15390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8FFCD6-871E-4C31-802E-803DD836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580" y="5335176"/>
            <a:ext cx="2498294" cy="15390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8E61CA4-0090-4503-09A0-6A50BE428B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85" y="1582952"/>
            <a:ext cx="2520989" cy="17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4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467544" y="980728"/>
            <a:ext cx="7848872" cy="55446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lvl="0" algn="ctr">
              <a:lnSpc>
                <a:spcPct val="90000"/>
              </a:lnSpc>
            </a:pPr>
            <a:endParaRPr lang="cs-CZ" sz="20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endParaRPr lang="cs-CZ" sz="4400" b="1" dirty="0"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r>
              <a:rPr lang="cs-CZ" sz="4400" b="1" dirty="0">
                <a:latin typeface="Calibri" pitchFamily="18"/>
                <a:ea typeface="Lucida Sans Unicode" pitchFamily="2"/>
                <a:cs typeface="Mangal" pitchFamily="2"/>
              </a:rPr>
              <a:t>Děkuji za pozornost </a:t>
            </a:r>
          </a:p>
          <a:p>
            <a:pPr lvl="0" algn="ctr">
              <a:lnSpc>
                <a:spcPct val="90000"/>
              </a:lnSpc>
            </a:pPr>
            <a:br>
              <a:rPr lang="cs-CZ" sz="4400" b="1" dirty="0">
                <a:latin typeface="Calibri" pitchFamily="18"/>
                <a:ea typeface="Lucida Sans Unicode" pitchFamily="2"/>
                <a:cs typeface="Mangal" pitchFamily="2"/>
              </a:rPr>
            </a:br>
            <a:r>
              <a:rPr lang="cs-CZ" sz="4400" b="1" dirty="0">
                <a:latin typeface="Calibri" pitchFamily="18"/>
                <a:ea typeface="Lucida Sans Unicode" pitchFamily="2"/>
                <a:cs typeface="Mangal" pitchFamily="2"/>
              </a:rPr>
              <a:t> Vlasta Málková</a:t>
            </a:r>
          </a:p>
          <a:p>
            <a:pPr lvl="0" algn="ctr">
              <a:lnSpc>
                <a:spcPct val="90000"/>
              </a:lnSpc>
            </a:pPr>
            <a:endParaRPr lang="cs-CZ" sz="4400" b="1" dirty="0">
              <a:latin typeface="Calibri" pitchFamily="18"/>
              <a:ea typeface="Lucida Sans Unicode" pitchFamily="2"/>
              <a:cs typeface="Mangal" pitchFamily="2"/>
            </a:endParaRPr>
          </a:p>
          <a:p>
            <a:pPr algn="ctr">
              <a:lnSpc>
                <a:spcPct val="90000"/>
              </a:lnSpc>
            </a:pPr>
            <a:r>
              <a:rPr lang="cs-CZ" sz="4400" b="1" dirty="0">
                <a:solidFill>
                  <a:srgbClr val="0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ZO 21. 6. 2023</a:t>
            </a:r>
            <a:endParaRPr lang="cs-CZ" sz="44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2" name="_h1"/>
          <p:cNvSpPr txBox="1">
            <a:spLocks/>
          </p:cNvSpPr>
          <p:nvPr/>
        </p:nvSpPr>
        <p:spPr>
          <a:xfrm>
            <a:off x="251640" y="238680"/>
            <a:ext cx="6552360" cy="615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596360" y="404640"/>
            <a:ext cx="926280" cy="92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89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Průtah II/105 – </a:t>
            </a:r>
            <a:r>
              <a:rPr lang="cs-CZ" sz="4600" b="1" dirty="0" err="1">
                <a:solidFill>
                  <a:srgbClr val="C00000"/>
                </a:solidFill>
                <a:cs typeface="Calibri" panose="020F0502020204030204" pitchFamily="34" charset="0"/>
              </a:rPr>
              <a:t>Imos</a:t>
            </a:r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Brno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25855" y="1326241"/>
            <a:ext cx="9076872" cy="54871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35497" y="1355247"/>
            <a:ext cx="9038016" cy="1526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Technická skupina, o</a:t>
            </a:r>
            <a:r>
              <a:rPr lang="cs-CZ" sz="2400" dirty="0"/>
              <a:t>deslané dopisy na </a:t>
            </a:r>
            <a:r>
              <a:rPr lang="cs-CZ" sz="2400" dirty="0" err="1"/>
              <a:t>Imos</a:t>
            </a:r>
            <a:r>
              <a:rPr lang="cs-CZ" sz="2400" dirty="0"/>
              <a:t> ……, </a:t>
            </a:r>
            <a:br>
              <a:rPr lang="cs-CZ" sz="2400" dirty="0"/>
            </a:br>
            <a:endParaRPr lang="cs-CZ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Mediace s IMOS Brno a.s. 24. 5. 2023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Odstoupení od smlouvy společně s SK k 6. 6. 2023</a:t>
            </a:r>
          </a:p>
          <a:p>
            <a:endParaRPr lang="cs-CZ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VRV</a:t>
            </a:r>
            <a:r>
              <a:rPr lang="cs-CZ" sz="2400" dirty="0">
                <a:ea typeface="Calibri" panose="020F0502020204030204" pitchFamily="34" charset="0"/>
              </a:rPr>
              <a:t>, návrh tlakových a kamerových 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zkoušek pro ověření technického stavu</a:t>
            </a:r>
            <a:br>
              <a:rPr lang="cs-CZ" sz="2400" dirty="0">
                <a:ea typeface="Calibri" panose="020F0502020204030204" pitchFamily="34" charset="0"/>
              </a:rPr>
            </a:br>
            <a:endParaRPr lang="cs-CZ" sz="800" dirty="0"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  <a:t>Zjištění závad na vodovodním přivaděči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  <a:t>a opravu kanalizačních šachet zajistí TSDB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endParaRPr lang="cs-CZ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  <a:t>Částečná uzávěra komunikace „průtah“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endParaRPr lang="cs-CZ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  <a:t>Vyúčtování způsobené škody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endParaRPr lang="cs-CZ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Vyúčtování smluvní pokuty dle </a:t>
            </a:r>
            <a:r>
              <a:rPr lang="cs-CZ" sz="2400" dirty="0" err="1">
                <a:ea typeface="Calibri" panose="020F0502020204030204" pitchFamily="34" charset="0"/>
              </a:rPr>
              <a:t>SoD</a:t>
            </a:r>
            <a:r>
              <a:rPr lang="cs-CZ" sz="2400" dirty="0">
                <a:ea typeface="Calibri" panose="020F0502020204030204" pitchFamily="34" charset="0"/>
              </a:rPr>
              <a:t> 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za období od </a:t>
            </a:r>
            <a: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  <a:t>3. 6. 2021</a:t>
            </a:r>
            <a:r>
              <a:rPr lang="cs-CZ" sz="2400" dirty="0">
                <a:ea typeface="Calibri" panose="020F0502020204030204" pitchFamily="34" charset="0"/>
              </a:rPr>
              <a:t> do 7. 6. 2023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r>
              <a:rPr lang="cs-CZ" sz="2400" b="1" dirty="0">
                <a:solidFill>
                  <a:srgbClr val="000000"/>
                </a:solidFill>
                <a:ea typeface="Calibri" panose="020F0502020204030204" pitchFamily="34" charset="0"/>
              </a:rPr>
              <a:t>celkem  </a:t>
            </a:r>
            <a:r>
              <a:rPr lang="cs-CZ" sz="2400" b="1" dirty="0">
                <a:ea typeface="Calibri" panose="020F0502020204030204" pitchFamily="34" charset="0"/>
              </a:rPr>
              <a:t>46 003 384 </a:t>
            </a:r>
            <a:r>
              <a:rPr lang="cs-CZ" sz="2400" b="1" dirty="0">
                <a:solidFill>
                  <a:srgbClr val="000000"/>
                </a:solidFill>
                <a:ea typeface="Calibri" panose="020F0502020204030204" pitchFamily="34" charset="0"/>
              </a:rPr>
              <a:t>Kč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endParaRPr lang="cs-CZ" sz="2400" b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3600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C30225-B7CE-2322-7C86-CC4F57F60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41" b="7158"/>
          <a:stretch/>
        </p:blipFill>
        <p:spPr>
          <a:xfrm>
            <a:off x="5796136" y="3284984"/>
            <a:ext cx="3379288" cy="346380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7AE318-72AA-3672-21A3-E4D35DD23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4" t="23428" r="34918" b="20792"/>
          <a:stretch/>
        </p:blipFill>
        <p:spPr>
          <a:xfrm rot="1217300">
            <a:off x="7702305" y="1545103"/>
            <a:ext cx="1104408" cy="19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5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Rada SMO – za členy jsme byli zvoleni na sněmu SMO v Olomouci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Nominace do Regionální stálé konference SK - náhradníci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45778" y="188640"/>
            <a:ext cx="79826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179C76-F034-D64E-2B08-2AC9D7929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2" y="2704178"/>
            <a:ext cx="8893324" cy="4153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52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45779" y="1326241"/>
            <a:ext cx="9027734" cy="1680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Účetnictví - Přechod na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nový systém ????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Atlas audit účetnictví cca 102 tis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a inventura cca 40 tis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Nový technický pracovník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Převod peněz na termínované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účty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Dotace na ČOV 30/70%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Rozpočtové opatření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Bankomat</a:t>
            </a:r>
          </a:p>
          <a:p>
            <a:endParaRPr lang="cs-CZ" sz="10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br>
              <a:rPr lang="cs-CZ" sz="2400" dirty="0">
                <a:ea typeface="Times New Roman" panose="02020603050405020304" pitchFamily="18" charset="0"/>
              </a:rPr>
            </a:br>
            <a:endParaRPr lang="cs-CZ" sz="24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3455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45778" y="188640"/>
            <a:ext cx="79826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 descr="Kartu nedávejte z ruky, u bankomatu používejte bezkontaktní čtečku, radí  odborník - Seznam Zprávy">
            <a:extLst>
              <a:ext uri="{FF2B5EF4-FFF2-40B4-BE49-F238E27FC236}">
                <a16:creationId xmlns:a16="http://schemas.microsoft.com/office/drawing/2014/main" id="{CE710E0F-DC7A-6B76-0F88-B3D7B0835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32016" b="6130"/>
          <a:stretch/>
        </p:blipFill>
        <p:spPr bwMode="auto">
          <a:xfrm>
            <a:off x="4830952" y="1345970"/>
            <a:ext cx="4243401" cy="5517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671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45779" y="1326241"/>
            <a:ext cx="9027734" cy="17143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ea typeface="Times New Roman" panose="02020603050405020304" pitchFamily="18" charset="0"/>
              </a:rPr>
              <a:t>Rozpočtové opatření</a:t>
            </a:r>
            <a:br>
              <a:rPr lang="cs-CZ" sz="2400" b="1" dirty="0">
                <a:ea typeface="Times New Roman" panose="02020603050405020304" pitchFamily="18" charset="0"/>
              </a:rPr>
            </a:br>
            <a:endParaRPr lang="cs-CZ" sz="2400" b="1" dirty="0"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</a:rPr>
              <a:t>dotace v příjmech a výdajích z MŠMT pro ZŠ a MŠ,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</a:rPr>
              <a:t>navýšení příjmů – poplatek ze psů, komunální odpad, úhradu EE z TSDB ČOV, </a:t>
            </a:r>
            <a:br>
              <a:rPr lang="cs-CZ" sz="2400" dirty="0">
                <a:effectLst/>
                <a:ea typeface="Calibri" panose="020F0502020204030204" pitchFamily="34" charset="0"/>
              </a:rPr>
            </a:br>
            <a:r>
              <a:rPr lang="cs-CZ" sz="2400" dirty="0">
                <a:effectLst/>
                <a:ea typeface="Calibri" panose="020F0502020204030204" pitchFamily="34" charset="0"/>
              </a:rPr>
              <a:t>vstupné ples, zájezdy, divadlo, cvičení seniorů, dary na knihu, vyúčtování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nebyt</a:t>
            </a:r>
            <a:r>
              <a:rPr lang="cs-CZ" sz="2400" dirty="0">
                <a:effectLst/>
                <a:ea typeface="Calibri" panose="020F0502020204030204" pitchFamily="34" charset="0"/>
              </a:rPr>
              <a:t>. prostor, </a:t>
            </a:r>
            <a:br>
              <a:rPr lang="cs-CZ" sz="2400" dirty="0">
                <a:effectLst/>
                <a:ea typeface="Calibri" panose="020F0502020204030204" pitchFamily="34" charset="0"/>
              </a:rPr>
            </a:b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effectLst/>
                <a:ea typeface="Calibri" panose="020F0502020204030204" pitchFamily="34" charset="0"/>
              </a:rPr>
              <a:t>ve výdajích </a:t>
            </a:r>
            <a:r>
              <a:rPr lang="cs-CZ" sz="2400" dirty="0">
                <a:effectLst/>
                <a:ea typeface="Calibri" panose="020F0502020204030204" pitchFamily="34" charset="0"/>
              </a:rPr>
              <a:t>jsou rezervy na kanalizaci/oprava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kan.vpustí</a:t>
            </a:r>
            <a:r>
              <a:rPr lang="cs-CZ" sz="2400" dirty="0">
                <a:effectLst/>
                <a:ea typeface="Calibri" panose="020F0502020204030204" pitchFamily="34" charset="0"/>
              </a:rPr>
              <a:t>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</a:rPr>
              <a:t>rezervy na místní správu (mzdy a odvody),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</a:rPr>
              <a:t>potom je navýšen § ZŠ o stavby – kuchyně -klimatizace +elektro + venkovní WC a dále rezerva na § bytů (rekonstrukce bytu)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br>
              <a:rPr lang="cs-CZ" sz="2400" dirty="0">
                <a:ea typeface="Times New Roman" panose="02020603050405020304" pitchFamily="18" charset="0"/>
              </a:rPr>
            </a:br>
            <a:endParaRPr lang="cs-CZ" sz="24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3455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45778" y="188640"/>
            <a:ext cx="79826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1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endParaRPr lang="cs-CZ" sz="24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177275" y="205875"/>
            <a:ext cx="798260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AB902C-9E9D-4151-52CF-822EF0875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9" t="22405" r="63819" b="20668"/>
          <a:stretch/>
        </p:blipFill>
        <p:spPr>
          <a:xfrm>
            <a:off x="179512" y="1502194"/>
            <a:ext cx="8770569" cy="53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8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523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Pomník Psáry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Opravené výtluky </a:t>
            </a:r>
            <a:br>
              <a:rPr lang="cs-CZ" sz="2400" dirty="0">
                <a:effectLst/>
                <a:ea typeface="Times New Roman" panose="02020603050405020304" pitchFamily="18" charset="0"/>
              </a:rPr>
            </a:br>
            <a:r>
              <a:rPr lang="cs-CZ" sz="2400" dirty="0">
                <a:effectLst/>
                <a:ea typeface="Times New Roman" panose="02020603050405020304" pitchFamily="18" charset="0"/>
              </a:rPr>
              <a:t>a spáry na komunikacích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Opraveno 20 kanálů a 6 hrnků 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effectLst/>
                <a:ea typeface="Times New Roman" panose="02020603050405020304" pitchFamily="18" charset="0"/>
              </a:rPr>
              <a:t>Arboristicky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ošetřené stromy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Likvidace invazivních rostlin </a:t>
            </a:r>
            <a:br>
              <a:rPr lang="cs-CZ" sz="2400" dirty="0">
                <a:effectLst/>
                <a:ea typeface="Times New Roman" panose="02020603050405020304" pitchFamily="18" charset="0"/>
              </a:rPr>
            </a:br>
            <a:r>
              <a:rPr lang="cs-CZ" sz="2400" dirty="0">
                <a:effectLst/>
                <a:ea typeface="Times New Roman" panose="02020603050405020304" pitchFamily="18" charset="0"/>
              </a:rPr>
              <a:t>křídlatky a bolševníku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Umístění šesti nových lamp </a:t>
            </a:r>
            <a:br>
              <a:rPr lang="cs-CZ" sz="2400" dirty="0">
                <a:effectLst/>
                <a:ea typeface="Times New Roman" panose="02020603050405020304" pitchFamily="18" charset="0"/>
              </a:rPr>
            </a:br>
            <a:r>
              <a:rPr lang="cs-CZ" sz="2400" dirty="0">
                <a:effectLst/>
                <a:ea typeface="Times New Roman" panose="02020603050405020304" pitchFamily="18" charset="0"/>
              </a:rPr>
              <a:t>ulice Hlavní 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Opravy nezpevněných komunikací </a:t>
            </a:r>
            <a:br>
              <a:rPr lang="cs-CZ" sz="2400" dirty="0">
                <a:effectLst/>
                <a:ea typeface="Times New Roman" panose="02020603050405020304" pitchFamily="18" charset="0"/>
              </a:rPr>
            </a:br>
            <a:r>
              <a:rPr lang="cs-CZ" sz="2400" dirty="0">
                <a:effectLst/>
                <a:ea typeface="Times New Roman" panose="02020603050405020304" pitchFamily="18" charset="0"/>
              </a:rPr>
              <a:t>i před sběrným dvorem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ZŠ Amos 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nové venkovní WC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endParaRPr lang="cs-CZ" sz="24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-17965" y="188640"/>
            <a:ext cx="798260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3E72E66-0025-9759-BAD2-510A964D4B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4"/>
          <a:stretch/>
        </p:blipFill>
        <p:spPr bwMode="auto">
          <a:xfrm>
            <a:off x="4785903" y="1465334"/>
            <a:ext cx="4322601" cy="2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FCCCEB-7646-A678-A0AB-6644ABA3C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22" y="3586606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5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Vodohospodářská infrastruktura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5788" y="1180786"/>
            <a:ext cx="9076872" cy="5589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70488" y="1283264"/>
            <a:ext cx="8980529" cy="1449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</a:rPr>
              <a:t>Inteligentní řízení plnění vodojemu</a:t>
            </a:r>
            <a:br>
              <a:rPr lang="cs-CZ" sz="2400" dirty="0">
                <a:effectLst/>
                <a:ea typeface="Calibri" panose="020F0502020204030204" pitchFamily="34" charset="0"/>
              </a:rPr>
            </a:br>
            <a:r>
              <a:rPr lang="cs-CZ" sz="2400" dirty="0">
                <a:effectLst/>
                <a:ea typeface="Calibri" panose="020F0502020204030204" pitchFamily="34" charset="0"/>
              </a:rPr>
              <a:t>Vápenka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Spuštěné obecní vrty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Vyčištěna kanalizační síť v DJ,</a:t>
            </a:r>
          </a:p>
          <a:p>
            <a:r>
              <a:rPr lang="cs-CZ" sz="2400" dirty="0"/>
              <a:t>       pokračovat se bude v Psárech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b="1" dirty="0"/>
          </a:p>
          <a:p>
            <a:endParaRPr lang="cs-CZ" sz="2400" dirty="0"/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     </a:t>
            </a:r>
          </a:p>
          <a:p>
            <a:endParaRPr lang="cs-CZ" sz="2400" dirty="0"/>
          </a:p>
          <a:p>
            <a:r>
              <a:rPr lang="cs-CZ" sz="2400" dirty="0"/>
              <a:t>      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 </a:t>
            </a:r>
          </a:p>
          <a:p>
            <a:endParaRPr lang="cs-CZ" sz="2400" b="1" dirty="0"/>
          </a:p>
          <a:p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Tx/>
              <a:buChar char="-"/>
            </a:pPr>
            <a:endParaRPr lang="cs-CZ" sz="2400" dirty="0"/>
          </a:p>
          <a:p>
            <a:pPr marL="342900" indent="-342900">
              <a:buFontTx/>
              <a:buChar char="-"/>
            </a:pPr>
            <a:endParaRPr lang="cs-CZ" sz="24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3025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62EE76-C601-E43D-61A1-AD99FED5C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" r="8854" b="20936"/>
          <a:stretch/>
        </p:blipFill>
        <p:spPr>
          <a:xfrm>
            <a:off x="4626671" y="3918119"/>
            <a:ext cx="1866645" cy="292298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95392FA-C5BE-F4FB-2F68-583BBBDE6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7"/>
          <a:stretch/>
        </p:blipFill>
        <p:spPr>
          <a:xfrm>
            <a:off x="33614" y="3934354"/>
            <a:ext cx="4527138" cy="28519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FCE7DF-DC68-72A4-5781-04AF996182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07" y="1267029"/>
            <a:ext cx="2515937" cy="55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Vodovod etapa II s vodojemem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1462793"/>
            <a:ext cx="9147361" cy="535058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289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212121"/>
                </a:solidFill>
                <a:ea typeface="Times New Roman" panose="02020603050405020304" pitchFamily="18" charset="0"/>
              </a:rPr>
              <a:t>Zahájení stavby 22.5.2023 </a:t>
            </a:r>
            <a:br>
              <a:rPr lang="cs-CZ" sz="2400" b="1" dirty="0">
                <a:solidFill>
                  <a:srgbClr val="212121"/>
                </a:solidFill>
                <a:ea typeface="Times New Roman" panose="02020603050405020304" pitchFamily="18" charset="0"/>
              </a:rPr>
            </a:br>
            <a:r>
              <a:rPr lang="cs-CZ" sz="2400" b="1" dirty="0">
                <a:ea typeface="Calibri" panose="020F0502020204030204" pitchFamily="34" charset="0"/>
              </a:rPr>
              <a:t>„Připojení obce Psáry na Posázavský vodovod - 2.etapa“</a:t>
            </a:r>
            <a:endParaRPr lang="cs-CZ" sz="2400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212121"/>
                </a:solidFill>
                <a:ea typeface="Times New Roman" panose="02020603050405020304" pitchFamily="18" charset="0"/>
              </a:rPr>
              <a:t>Platba MZE až 2024 - Rozhodnutí o poskytnutí dotace </a:t>
            </a:r>
            <a:r>
              <a:rPr lang="cs-CZ" sz="2400" b="1" dirty="0">
                <a:ea typeface="Calibri" panose="020F0502020204030204" pitchFamily="34" charset="0"/>
              </a:rPr>
              <a:t>čj. MZE-24589/2023-15131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B68798-A158-49EF-9866-657DC5A68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b="12092"/>
          <a:stretch/>
        </p:blipFill>
        <p:spPr>
          <a:xfrm>
            <a:off x="36614" y="4628680"/>
            <a:ext cx="6389039" cy="216961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26F5BE7-2432-FC73-2AA4-F2ECCF2E3D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2395" y="3662290"/>
            <a:ext cx="3773867" cy="252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7711F72-1B3D-CC71-163C-57D9AEBAA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54" y="3036462"/>
            <a:ext cx="2090164" cy="15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E9B5EFD-A9AA-7BFC-6118-0050181C9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" y="3021328"/>
            <a:ext cx="2089706" cy="156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59D3B6-1D84-C36F-2685-6B0DF8C956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35" y="3036462"/>
            <a:ext cx="2089718" cy="1567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798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cs-CZ" sz="4400" b="1" dirty="0">
                <a:solidFill>
                  <a:srgbClr val="C00000"/>
                </a:solidFill>
                <a:ea typeface="Calibri" panose="020F0502020204030204" pitchFamily="34" charset="0"/>
              </a:rPr>
              <a:t>Rekonstrukce zahrady</a:t>
            </a:r>
            <a:r>
              <a:rPr lang="cs-CZ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čp 13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3360" y="1507417"/>
            <a:ext cx="9076872" cy="535058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10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Cvičící stroje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Úprava zahrady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doplňky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hrazeny z dotace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MPSV</a:t>
            </a:r>
          </a:p>
          <a:p>
            <a:br>
              <a:rPr lang="cs-CZ" sz="2200" dirty="0">
                <a:ea typeface="Calibri" panose="020F0502020204030204" pitchFamily="34" charset="0"/>
              </a:rPr>
            </a:br>
            <a:endParaRPr lang="cs-CZ" sz="2200" dirty="0">
              <a:ea typeface="Calibri" panose="020F0502020204030204" pitchFamily="34" charset="0"/>
            </a:endParaRPr>
          </a:p>
          <a:p>
            <a:br>
              <a:rPr lang="cs-CZ" sz="2400" b="1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29369" y="948709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id="{0446BD59-AC77-97BF-8D17-F7A1263AD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60" y="3757094"/>
            <a:ext cx="6650831" cy="310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EEA1DF3-2D9E-C78D-D344-5D085125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980" y="1152367"/>
            <a:ext cx="10397032" cy="62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19B5CE-C617-6B03-DE10-C806C13BD3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9908" r="16969"/>
          <a:stretch/>
        </p:blipFill>
        <p:spPr bwMode="auto">
          <a:xfrm>
            <a:off x="5245916" y="1494505"/>
            <a:ext cx="3884490" cy="2178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AF66B6-8E74-A9D8-B1C7-816D0818A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203" y="4161448"/>
            <a:ext cx="3069591" cy="23021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E42DC6-F984-75DF-C6D6-E6FC3E8CFF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71" t="-4363" r="24790" b="16947"/>
          <a:stretch/>
        </p:blipFill>
        <p:spPr>
          <a:xfrm>
            <a:off x="2843808" y="1410384"/>
            <a:ext cx="2304256" cy="22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8441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312496</TotalTime>
  <Words>734</Words>
  <Application>Microsoft Office PowerPoint</Application>
  <PresentationFormat>Předvádění na obrazovce (4:3)</PresentationFormat>
  <Paragraphs>498</Paragraphs>
  <Slides>17</Slides>
  <Notes>15</Notes>
  <HiddenSlides>2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StarSymbol</vt:lpstr>
      <vt:lpstr>Times New Roman</vt:lpstr>
      <vt:lpstr>Výchozí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Kniha o historii – příprava pro tisk </vt:lpstr>
      <vt:lpstr>Prezentace aplikace PowerPoint</vt:lpstr>
      <vt:lpstr>Akce červen – září 2023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Vlasta Málková</dc:creator>
  <cp:lastModifiedBy>Vlasta Málková</cp:lastModifiedBy>
  <cp:revision>1893</cp:revision>
  <dcterms:modified xsi:type="dcterms:W3CDTF">2023-06-21T15:22:46Z</dcterms:modified>
</cp:coreProperties>
</file>