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487" r:id="rId3"/>
    <p:sldId id="559" r:id="rId4"/>
    <p:sldId id="558" r:id="rId5"/>
    <p:sldId id="560" r:id="rId6"/>
    <p:sldId id="471" r:id="rId7"/>
    <p:sldId id="493" r:id="rId8"/>
    <p:sldId id="540" r:id="rId9"/>
    <p:sldId id="544" r:id="rId10"/>
    <p:sldId id="545" r:id="rId11"/>
    <p:sldId id="375" r:id="rId12"/>
    <p:sldId id="557" r:id="rId13"/>
    <p:sldId id="535" r:id="rId14"/>
    <p:sldId id="272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8AF23-BE33-4AE1-9C98-73CFD727B1FE}" v="74" dt="2023-04-18T20:18:20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03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compatLnSpc="0"/>
          <a:lstStyle/>
          <a:p>
            <a:pPr hangingPunct="0">
              <a:defRPr sz="1400"/>
            </a:pPr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compatLnSpc="0"/>
          <a:lstStyle/>
          <a:p>
            <a:pPr algn="r" hangingPunct="0">
              <a:defRPr sz="1400"/>
            </a:pPr>
            <a:fld id="{0DB39776-18D4-47F6-B443-2EA55834BB2E}" type="datetimeFigureOut">
              <a:t>19.04.2023</a:t>
            </a:fld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anchor="b" compatLnSpc="0"/>
          <a:lstStyle/>
          <a:p>
            <a:pPr hangingPunct="0">
              <a:defRPr sz="1400"/>
            </a:pPr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lIns="78903" tIns="39452" rIns="78903" bIns="39452" anchor="b" compatLnSpc="0"/>
          <a:lstStyle/>
          <a:p>
            <a:pPr algn="r" hangingPunct="0">
              <a:defRPr sz="1400"/>
            </a:pPr>
            <a:fld id="{A348AAB6-E144-485A-BD01-A9A8A077EB29}" type="slidenum">
              <a:t>‹#›</a:t>
            </a:fld>
            <a:endParaRPr lang="cs-CZ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393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7FDD749-DDBC-46CA-99BA-EBC660CC7604}" type="datetimeFigureOut">
              <a:t>19.04.2023</a:t>
            </a:fld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cs-CZ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B318E48-8855-4F21-B58D-CD09F0BBD48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31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cs-CZ" sz="2000" b="0" i="0" u="none" strike="noStrike" kern="1200">
        <a:ln>
          <a:noFill/>
        </a:ln>
        <a:latin typeface="Arial" pitchFamily="18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790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A533B257-63A7-4544-9917-AE4591FD7854}" type="slidenum">
              <a:t>11</a:t>
            </a:fld>
            <a:endParaRPr lang="cs-CZ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3853444" y="9433824"/>
            <a:ext cx="2943517" cy="4920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4680" tIns="47520" rIns="94680" bIns="47520" anchor="b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9EBC78F2-FC94-4A9C-B570-2874AC92F7B8}" type="slidenum">
              <a:t>11</a:t>
            </a:fld>
            <a:endParaRPr lang="cs-CZ" sz="1800" b="0" i="0" u="none" strike="noStrike" kern="1200" spc="0">
              <a:ln>
                <a:noFill/>
              </a:ln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4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06357" y="4715154"/>
            <a:ext cx="4984248" cy="4466204"/>
          </a:xfrm>
        </p:spPr>
        <p:txBody>
          <a:bodyPr wrap="square" lIns="94680" tIns="47520" rIns="94680" bIns="47520" anchor="t"/>
          <a:lstStyle/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41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A533B257-63A7-4544-9917-AE4591FD7854}" type="slidenum">
              <a:t>12</a:t>
            </a:fld>
            <a:endParaRPr lang="cs-CZ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3853444" y="9433824"/>
            <a:ext cx="2943517" cy="4920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4680" tIns="47520" rIns="94680" bIns="47520" anchor="b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9EBC78F2-FC94-4A9C-B570-2874AC92F7B8}" type="slidenum">
              <a:t>12</a:t>
            </a:fld>
            <a:endParaRPr lang="cs-CZ" sz="1800" b="0" i="0" u="none" strike="noStrike" kern="1200" spc="0">
              <a:ln>
                <a:noFill/>
              </a:ln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4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906357" y="4715154"/>
            <a:ext cx="4984248" cy="4466204"/>
          </a:xfrm>
        </p:spPr>
        <p:txBody>
          <a:bodyPr wrap="square" lIns="94680" tIns="47520" rIns="94680" bIns="47520" anchor="t"/>
          <a:lstStyle/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419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202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63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8194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899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8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64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289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17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/>
          <a:p>
            <a:r>
              <a:rPr lang="cs-CZ" dirty="0"/>
              <a:t>Před Psárskou návsí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01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4122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958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5619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677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17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2896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387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2634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404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83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7141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defPPr>
            <a:lvl1pPr marL="432000" lvl="0" indent="-324000" algn="l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1pPr>
            <a:lvl2pPr marL="864000" lvl="1" indent="-324000" algn="l" hangingPunct="1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2pPr>
            <a:lvl3pPr marL="1295999" lvl="2" indent="-288000" algn="l" hangingPunct="1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3pPr>
            <a:lvl4pPr marL="1728000" lvl="3" indent="-216000" algn="l" hangingPunct="1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cs-CZ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4pPr>
            <a:lvl5pPr marL="2160000" lvl="4" indent="-216000" algn="l" hangingPunct="1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5pPr>
            <a:lvl6pPr marL="2592000" lvl="5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6pPr>
            <a:lvl7pPr marL="3024000" lvl="6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7pPr>
            <a:lvl8pPr marL="3456000" lvl="7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8pPr>
            <a:lvl9pPr marL="3887999" lvl="8" indent="-216000" algn="l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Lucida Sans Unicode" pitchFamily="2"/>
                <a:cs typeface="Mangal"/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hangingPunct="1">
        <a:tabLst/>
        <a:defRPr lang="cs-CZ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cs-CZ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bin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cid:image003.jpg@01D93F89.838E49B0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1580" y="188640"/>
            <a:ext cx="8640839" cy="6480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lvl="0" algn="ctr">
              <a:lnSpc>
                <a:spcPct val="90000"/>
              </a:lnSpc>
            </a:pPr>
            <a:endParaRPr lang="cs-CZ" sz="24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cs-CZ" sz="8000" b="1" dirty="0">
                <a:solidFill>
                  <a:srgbClr val="C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2023</a:t>
            </a:r>
            <a:br>
              <a:rPr lang="cs-CZ" sz="5400" b="1" dirty="0">
                <a:solidFill>
                  <a:srgbClr val="C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</a:br>
            <a:endParaRPr lang="cs-CZ" sz="20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b="1" dirty="0"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r>
              <a:rPr lang="cs-CZ" sz="3600" b="1" dirty="0"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          </a:t>
            </a:r>
          </a:p>
          <a:p>
            <a:pPr>
              <a:lnSpc>
                <a:spcPct val="90000"/>
              </a:lnSpc>
            </a:pPr>
            <a:endParaRPr lang="cs-CZ" sz="3600" b="1" dirty="0">
              <a:solidFill>
                <a:srgbClr val="0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algn="ctr">
              <a:lnSpc>
                <a:spcPct val="90000"/>
              </a:lnSpc>
            </a:pP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Zpráva starostky Vlasty Málkové</a:t>
            </a:r>
          </a:p>
          <a:p>
            <a:pPr algn="ctr">
              <a:lnSpc>
                <a:spcPct val="90000"/>
              </a:lnSpc>
            </a:pP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ZO 19. 4. 2023</a:t>
            </a:r>
            <a:endParaRPr lang="cs-CZ" sz="28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11" name="Obrázek 7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7883608" y="362540"/>
            <a:ext cx="1008752" cy="100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_h1"/>
          <p:cNvSpPr txBox="1">
            <a:spLocks/>
          </p:cNvSpPr>
          <p:nvPr/>
        </p:nvSpPr>
        <p:spPr>
          <a:xfrm>
            <a:off x="251640" y="293544"/>
            <a:ext cx="6552360" cy="615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5" name="_color1"/>
          <p:cNvSpPr/>
          <p:nvPr/>
        </p:nvSpPr>
        <p:spPr>
          <a:xfrm>
            <a:off x="251641" y="1556792"/>
            <a:ext cx="8640837" cy="6736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6668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154434" y="40126"/>
            <a:ext cx="8583473" cy="360489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   1. Obecní ples  25. 3. 2023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836713"/>
            <a:ext cx="9201487" cy="59811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467544" y="1484783"/>
            <a:ext cx="8153184" cy="1126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  <a:r>
              <a:rPr lang="cs-CZ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1029" name="Obrázek 1">
            <a:extLst>
              <a:ext uri="{FF2B5EF4-FFF2-40B4-BE49-F238E27FC236}">
                <a16:creationId xmlns:a16="http://schemas.microsoft.com/office/drawing/2014/main" id="{9AA51594-71AF-C9A6-4BD1-D324652C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17784"/>
            <a:ext cx="4501034" cy="29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ázek 3">
            <a:extLst>
              <a:ext uri="{FF2B5EF4-FFF2-40B4-BE49-F238E27FC236}">
                <a16:creationId xmlns:a16="http://schemas.microsoft.com/office/drawing/2014/main" id="{D047599C-F723-F922-3931-F15C3BFF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27" y="3790053"/>
            <a:ext cx="4534985" cy="302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4">
            <a:extLst>
              <a:ext uri="{FF2B5EF4-FFF2-40B4-BE49-F238E27FC236}">
                <a16:creationId xmlns:a16="http://schemas.microsoft.com/office/drawing/2014/main" id="{BD54C2E6-0646-4CBD-8539-F90ACFBBA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3" y="3790054"/>
            <a:ext cx="4554897" cy="30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5">
            <a:extLst>
              <a:ext uri="{FF2B5EF4-FFF2-40B4-BE49-F238E27FC236}">
                <a16:creationId xmlns:a16="http://schemas.microsoft.com/office/drawing/2014/main" id="{90E78A8B-3D5F-0E74-FA6D-C0B55302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03" y="717784"/>
            <a:ext cx="4463201" cy="29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2A3DDB55-6E0A-8955-0240-376843519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DDB24CE-35B0-3DD2-25A8-25337F8C8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5A10196-9F05-7F5B-706E-38A2B897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8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11AC876-CAB9-C304-F936-C1B5A6EA2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86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9DAE6E4-3BD0-42DF-4A86-271BF9318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04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59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_h1"/>
          <p:cNvSpPr txBox="1">
            <a:spLocks noGrp="1"/>
          </p:cNvSpPr>
          <p:nvPr>
            <p:ph type="title" idx="4294967295"/>
          </p:nvPr>
        </p:nvSpPr>
        <p:spPr>
          <a:xfrm>
            <a:off x="0" y="238125"/>
            <a:ext cx="7956376" cy="742950"/>
          </a:xfrm>
        </p:spPr>
        <p:txBody>
          <a:bodyPr wrap="square" lIns="90000" tIns="45000" rIns="90000" bIns="45000" anchor="t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cs-CZ" sz="4800" b="1" dirty="0">
                <a:solidFill>
                  <a:srgbClr val="C00000"/>
                </a:solidFill>
              </a:rPr>
              <a:t>Kniha o historii a 100 let výročí</a:t>
            </a:r>
          </a:p>
        </p:txBody>
      </p:sp>
      <p:sp>
        <p:nvSpPr>
          <p:cNvPr id="6" name="Rectangle 5"/>
          <p:cNvSpPr/>
          <p:nvPr/>
        </p:nvSpPr>
        <p:spPr>
          <a:xfrm>
            <a:off x="-58260" y="1227163"/>
            <a:ext cx="9153331" cy="57925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endParaRPr lang="cs-CZ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75131" y="1910461"/>
            <a:ext cx="57090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2149" y="1403637"/>
            <a:ext cx="945762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Vlastimila </a:t>
            </a:r>
            <a:r>
              <a:rPr lang="cs-CZ" sz="2400" dirty="0" err="1"/>
              <a:t>Domincová</a:t>
            </a:r>
            <a:r>
              <a:rPr lang="cs-CZ" sz="2400" dirty="0"/>
              <a:t> 13. 3. 2023 </a:t>
            </a:r>
            <a:br>
              <a:rPr lang="cs-CZ" sz="2400" dirty="0"/>
            </a:br>
            <a:r>
              <a:rPr lang="cs-CZ" sz="2400" dirty="0"/>
              <a:t>ve 13,30 ve Třináctce</a:t>
            </a:r>
            <a:br>
              <a:rPr lang="cs-CZ" sz="2400" dirty="0"/>
            </a:br>
            <a:endParaRPr lang="cs-CZ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Čtení z knihy o historii  </a:t>
            </a:r>
            <a:br>
              <a:rPr lang="cs-CZ" sz="2400" dirty="0"/>
            </a:br>
            <a:r>
              <a:rPr lang="cs-CZ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15. 6. od 15 hod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/>
              <a:t>-</a:t>
            </a:r>
          </a:p>
        </p:txBody>
      </p:sp>
      <p:pic>
        <p:nvPicPr>
          <p:cNvPr id="15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28384" y="120998"/>
            <a:ext cx="864096" cy="8597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_color1"/>
          <p:cNvSpPr/>
          <p:nvPr/>
        </p:nvSpPr>
        <p:spPr>
          <a:xfrm>
            <a:off x="48929" y="1039128"/>
            <a:ext cx="9029029" cy="36450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DEE167-9FD5-A0AA-6AA4-273FA7EDD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6710"/>
            <a:ext cx="5523963" cy="36829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7E16604-72FA-4F0D-9CD3-74F33FB14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65" y="2060848"/>
            <a:ext cx="1834538" cy="12230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046498-884A-6179-0AC9-505EDCEAFE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07" y="1475045"/>
            <a:ext cx="3569394" cy="55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_h1"/>
          <p:cNvSpPr txBox="1">
            <a:spLocks noGrp="1"/>
          </p:cNvSpPr>
          <p:nvPr>
            <p:ph type="title" idx="4294967295"/>
          </p:nvPr>
        </p:nvSpPr>
        <p:spPr>
          <a:xfrm>
            <a:off x="0" y="238125"/>
            <a:ext cx="7586663" cy="742950"/>
          </a:xfrm>
        </p:spPr>
        <p:txBody>
          <a:bodyPr wrap="square" lIns="90000" tIns="45000" rIns="90000" bIns="45000" anchor="t"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 b="1" dirty="0">
                <a:solidFill>
                  <a:srgbClr val="C00000"/>
                </a:solidFill>
              </a:rPr>
              <a:t>Akce duben až červen 2023</a:t>
            </a:r>
          </a:p>
        </p:txBody>
      </p:sp>
      <p:sp>
        <p:nvSpPr>
          <p:cNvPr id="6" name="Rectangle 5"/>
          <p:cNvSpPr/>
          <p:nvPr/>
        </p:nvSpPr>
        <p:spPr>
          <a:xfrm>
            <a:off x="-58260" y="1227163"/>
            <a:ext cx="9153331" cy="57925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endParaRPr lang="cs-CZ" sz="20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75131" y="1910461"/>
            <a:ext cx="57090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Tx/>
              <a:buChar char="-"/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51639" y="1403637"/>
            <a:ext cx="9288135" cy="815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30. 04. Pálení čarodějnic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18. 05. Sociální pracovnice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20. 05. Májové slavnosti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22. 05. Káva se starostkou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XX. 0X. Vítání občánků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03. 06. Dětský den Dolní Jirčany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04. 06. Dětský den Psáry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08. 06. Přednáška Reflexní terapie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17. 06. Cesta časem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19. 06. Káva se starostkou</a:t>
            </a:r>
          </a:p>
          <a:p>
            <a:br>
              <a:rPr lang="cs-CZ" sz="400" b="1" dirty="0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cs-CZ" sz="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4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ea typeface="Calibri" panose="020F0502020204030204" pitchFamily="34" charset="0"/>
                <a:cs typeface="Arial" panose="020B0604020202020204" pitchFamily="34" charset="0"/>
              </a:rPr>
              <a:t>Klub seniorů </a:t>
            </a:r>
            <a:endParaRPr lang="cs-CZ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VU3V, výuka angličtiny, čtení babiček </a:t>
            </a:r>
          </a:p>
          <a:p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dětem MŠ, trénování paměti, přednášky, vycházky s turistickými holemi, rukodělné činnosti, country tance, zdravotní </a:t>
            </a: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cvičéní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, jóga, </a:t>
            </a:r>
            <a:r>
              <a:rPr lang="cs-CZ" sz="2400" dirty="0" err="1">
                <a:ea typeface="Calibri" panose="020F0502020204030204" pitchFamily="34" charset="0"/>
                <a:cs typeface="Arial" panose="020B0604020202020204" pitchFamily="34" charset="0"/>
              </a:rPr>
              <a:t>pilátes</a:t>
            </a:r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2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400" b="1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Tx/>
              <a:buChar char="-"/>
            </a:pPr>
            <a:endParaRPr lang="cs-CZ" sz="2400" dirty="0"/>
          </a:p>
          <a:p>
            <a:r>
              <a:rPr lang="cs-CZ" sz="2400" dirty="0"/>
              <a:t>-</a:t>
            </a:r>
          </a:p>
        </p:txBody>
      </p:sp>
      <p:pic>
        <p:nvPicPr>
          <p:cNvPr id="15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28384" y="143896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_color1"/>
          <p:cNvSpPr/>
          <p:nvPr/>
        </p:nvSpPr>
        <p:spPr>
          <a:xfrm>
            <a:off x="82149" y="1033041"/>
            <a:ext cx="8872515" cy="3882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cs-CZ" sz="2400" b="1" i="0" u="none" strike="noStrike" kern="1200" spc="0" dirty="0">
              <a:ln>
                <a:noFill/>
              </a:ln>
              <a:solidFill>
                <a:srgbClr val="FFFFFF"/>
              </a:solidFill>
              <a:latin typeface="Arial" pitchFamily="18"/>
              <a:ea typeface="Lucida Sans Unicode" pitchFamily="2"/>
              <a:cs typeface="Ari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9C80BA-405B-4FD5-99CA-243026EA2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1556792"/>
            <a:ext cx="2828914" cy="20950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8FFCD6-871E-4C31-802E-803DD836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3861048"/>
            <a:ext cx="2828914" cy="22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9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Průtah II/105 – </a:t>
            </a:r>
            <a:r>
              <a:rPr lang="cs-CZ" sz="4600" b="1" dirty="0" err="1">
                <a:solidFill>
                  <a:srgbClr val="C00000"/>
                </a:solidFill>
                <a:cs typeface="Calibri" panose="020F0502020204030204" pitchFamily="34" charset="0"/>
              </a:rPr>
              <a:t>Imos</a:t>
            </a:r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Brno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25855" y="1326241"/>
            <a:ext cx="9076872" cy="54871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5497" y="1355247"/>
            <a:ext cx="9038016" cy="1557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Technická skupina, o</a:t>
            </a:r>
            <a:r>
              <a:rPr lang="cs-CZ" sz="2400" dirty="0"/>
              <a:t>deslané dopisy na </a:t>
            </a:r>
            <a:r>
              <a:rPr lang="cs-CZ" sz="2400" dirty="0" err="1"/>
              <a:t>Imos</a:t>
            </a:r>
            <a:r>
              <a:rPr lang="cs-CZ" sz="2400" dirty="0"/>
              <a:t> ……, </a:t>
            </a:r>
            <a:br>
              <a:rPr lang="cs-CZ" sz="2400" dirty="0"/>
            </a:br>
            <a:endParaRPr lang="cs-CZ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TDS Novák, příkazní smlouva</a:t>
            </a:r>
          </a:p>
          <a:p>
            <a:endParaRPr lang="cs-CZ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Vyhotovení znaleckých posudků na vodovod a kanalizaci</a:t>
            </a:r>
            <a:br>
              <a:rPr lang="cs-CZ" sz="2400" dirty="0"/>
            </a:br>
            <a:r>
              <a:rPr lang="cs-CZ" sz="2400" dirty="0"/>
              <a:t>31. 3. 2023</a:t>
            </a:r>
            <a:br>
              <a:rPr lang="cs-CZ" sz="2400" dirty="0"/>
            </a:br>
            <a:endParaRPr lang="cs-CZ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VRV</a:t>
            </a:r>
            <a:r>
              <a:rPr lang="cs-CZ" sz="2400" dirty="0">
                <a:ea typeface="Calibri" panose="020F0502020204030204" pitchFamily="34" charset="0"/>
              </a:rPr>
              <a:t>, návrh tlakových a kamerových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zkoušek pro ověření technického stavu</a:t>
            </a:r>
            <a:br>
              <a:rPr lang="cs-CZ" sz="2400" dirty="0">
                <a:ea typeface="Calibri" panose="020F0502020204030204" pitchFamily="34" charset="0"/>
              </a:rPr>
            </a:br>
            <a:endParaRPr lang="cs-CZ" sz="800" dirty="0"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Mediace 27. 4. 2023</a:t>
            </a:r>
            <a:br>
              <a:rPr lang="cs-CZ" sz="2400" dirty="0"/>
            </a:br>
            <a:endParaRPr lang="cs-CZ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Vyúčtování smluvní pokuty dle </a:t>
            </a:r>
            <a:r>
              <a:rPr lang="cs-CZ" sz="2400" dirty="0" err="1">
                <a:ea typeface="Calibri" panose="020F0502020204030204" pitchFamily="34" charset="0"/>
              </a:rPr>
              <a:t>SoD</a:t>
            </a:r>
            <a:r>
              <a:rPr lang="cs-CZ" sz="2400" dirty="0">
                <a:ea typeface="Calibri" panose="020F0502020204030204" pitchFamily="34" charset="0"/>
              </a:rPr>
              <a:t>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za období od </a:t>
            </a:r>
            <a: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  <a:t>3.6.2021</a:t>
            </a:r>
            <a:r>
              <a:rPr lang="cs-CZ" sz="2400" dirty="0">
                <a:ea typeface="Calibri" panose="020F0502020204030204" pitchFamily="34" charset="0"/>
              </a:rPr>
              <a:t> do 31. 3. 2023</a:t>
            </a:r>
            <a:br>
              <a:rPr lang="cs-CZ" sz="2400" dirty="0">
                <a:solidFill>
                  <a:srgbClr val="000000"/>
                </a:solidFill>
                <a:ea typeface="Calibri" panose="020F0502020204030204" pitchFamily="34" charset="0"/>
              </a:rPr>
            </a:br>
            <a:r>
              <a:rPr lang="cs-CZ" sz="2400" b="1" dirty="0">
                <a:solidFill>
                  <a:srgbClr val="000000"/>
                </a:solidFill>
                <a:ea typeface="Calibri" panose="020F0502020204030204" pitchFamily="34" charset="0"/>
              </a:rPr>
              <a:t>celkem  </a:t>
            </a:r>
            <a:r>
              <a:rPr lang="cs-CZ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41 747 287  Kč</a:t>
            </a:r>
            <a:endParaRPr lang="cs-CZ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Zhodnocení, rekapitulace našeho</a:t>
            </a:r>
            <a:br>
              <a:rPr lang="cs-CZ" sz="2400" dirty="0"/>
            </a:br>
            <a:r>
              <a:rPr lang="cs-CZ" sz="2400" dirty="0"/>
              <a:t>postupu – AK ARROWS</a:t>
            </a:r>
            <a:br>
              <a:rPr lang="cs-CZ" sz="2400" dirty="0"/>
            </a:b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r>
              <a:rPr lang="cs-CZ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600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C30225-B7CE-2322-7C86-CC4F57F60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41" b="7158"/>
          <a:stretch/>
        </p:blipFill>
        <p:spPr>
          <a:xfrm>
            <a:off x="5606491" y="3717033"/>
            <a:ext cx="3538877" cy="30317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7AE318-72AA-3672-21A3-E4D35DD23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4" t="23428" r="34918" b="20792"/>
          <a:stretch/>
        </p:blipFill>
        <p:spPr>
          <a:xfrm rot="1217300">
            <a:off x="7702305" y="1545103"/>
            <a:ext cx="1104408" cy="19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52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467544" y="980728"/>
            <a:ext cx="7848872" cy="55446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pPr lvl="0" algn="ctr">
              <a:lnSpc>
                <a:spcPct val="90000"/>
              </a:lnSpc>
            </a:pPr>
            <a:endParaRPr lang="cs-CZ" sz="20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4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  <a:t>Děkuji za pozornost </a:t>
            </a:r>
          </a:p>
          <a:p>
            <a:pPr lvl="0" algn="ctr">
              <a:lnSpc>
                <a:spcPct val="90000"/>
              </a:lnSpc>
            </a:pPr>
            <a:b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</a:br>
            <a:r>
              <a:rPr lang="cs-CZ" sz="4400" b="1" dirty="0">
                <a:latin typeface="Calibri" pitchFamily="18"/>
                <a:ea typeface="Lucida Sans Unicode" pitchFamily="2"/>
                <a:cs typeface="Mangal" pitchFamily="2"/>
              </a:rPr>
              <a:t> Vlasta Málková</a:t>
            </a:r>
          </a:p>
          <a:p>
            <a:pPr lvl="0" algn="ctr">
              <a:lnSpc>
                <a:spcPct val="90000"/>
              </a:lnSpc>
            </a:pPr>
            <a:endParaRPr lang="cs-CZ" sz="4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algn="ctr">
              <a:lnSpc>
                <a:spcPct val="90000"/>
              </a:lnSpc>
            </a:pPr>
            <a:r>
              <a:rPr lang="cs-CZ" sz="4400" b="1" dirty="0">
                <a:solidFill>
                  <a:srgbClr val="000000"/>
                </a:solidFill>
                <a:latin typeface="Arial" panose="020B0604020202020204" pitchFamily="34" charset="0"/>
                <a:ea typeface="Lucida Sans Unicode" pitchFamily="2"/>
                <a:cs typeface="Arial" panose="020B0604020202020204" pitchFamily="34" charset="0"/>
              </a:rPr>
              <a:t>ZO 19. 4. 2023</a:t>
            </a:r>
            <a:endParaRPr lang="cs-CZ" sz="4400" b="1" dirty="0">
              <a:solidFill>
                <a:srgbClr val="C00000"/>
              </a:solidFill>
              <a:latin typeface="Arial" panose="020B0604020202020204" pitchFamily="34" charset="0"/>
              <a:ea typeface="Lucida Sans Unicode" pitchFamily="2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latin typeface="Calibri" pitchFamily="18"/>
              <a:ea typeface="Lucida Sans Unicode" pitchFamily="2"/>
              <a:cs typeface="Mangal" pitchFamily="2"/>
            </a:endParaRPr>
          </a:p>
          <a:p>
            <a:pPr lvl="0" algn="ctr">
              <a:lnSpc>
                <a:spcPct val="90000"/>
              </a:lnSpc>
            </a:pP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2" name="_h1"/>
          <p:cNvSpPr txBox="1">
            <a:spLocks/>
          </p:cNvSpPr>
          <p:nvPr/>
        </p:nvSpPr>
        <p:spPr>
          <a:xfrm>
            <a:off x="251640" y="238680"/>
            <a:ext cx="6552360" cy="615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5" name="Obrázek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596360" y="404640"/>
            <a:ext cx="926280" cy="92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89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652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Účetní – od 1. 3. 2023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10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Bankomat cca 350 tis.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10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Audit 20. a 21.3. – bez výtek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err="1">
                <a:ea typeface="Times New Roman" panose="02020603050405020304" pitchFamily="18" charset="0"/>
              </a:rPr>
              <a:t>Kasíno</a:t>
            </a:r>
            <a:r>
              <a:rPr lang="cs-CZ" sz="2400" dirty="0">
                <a:ea typeface="Times New Roman" panose="02020603050405020304" pitchFamily="18" charset="0"/>
              </a:rPr>
              <a:t> – p. Šimek má zájem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o otevření </a:t>
            </a:r>
            <a:r>
              <a:rPr lang="cs-CZ" sz="2400" dirty="0" err="1">
                <a:ea typeface="Times New Roman" panose="02020603050405020304" pitchFamily="18" charset="0"/>
              </a:rPr>
              <a:t>kasína</a:t>
            </a:r>
            <a:r>
              <a:rPr lang="cs-CZ" sz="2400" dirty="0">
                <a:ea typeface="Times New Roman" panose="02020603050405020304" pitchFamily="18" charset="0"/>
              </a:rPr>
              <a:t> v Psárech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Konkurs na ředitelku MŠ,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2 zájemci, MŠ předaná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nové ředitelce 30. 3. 23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10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Zájem Radějovic o místa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ve škole a školce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10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Videa - Facebook a Instagram</a:t>
            </a:r>
            <a:br>
              <a:rPr lang="cs-CZ" sz="2400" dirty="0"/>
            </a:br>
            <a:r>
              <a:rPr lang="cs-CZ" sz="2400" dirty="0"/>
              <a:t>dotazy, náměty, nápady</a:t>
            </a:r>
            <a:endParaRPr lang="cs-CZ" sz="24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45778" y="188640"/>
            <a:ext cx="79826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 descr="Kartu nedávejte z ruky, u bankomatu používejte bezkontaktní čtečku, radí  odborník - Seznam Zprávy">
            <a:extLst>
              <a:ext uri="{FF2B5EF4-FFF2-40B4-BE49-F238E27FC236}">
                <a16:creationId xmlns:a16="http://schemas.microsoft.com/office/drawing/2014/main" id="{CE710E0F-DC7A-6B76-0F88-B3D7B0835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30269" b="6130"/>
          <a:stretch/>
        </p:blipFill>
        <p:spPr bwMode="auto">
          <a:xfrm>
            <a:off x="4545210" y="1441610"/>
            <a:ext cx="4598790" cy="5371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671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375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Světla ulice Hlavní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– zabetonované sloupy, svítidla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jsou zakoupená předpokládaná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montáž do týdne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Opravy komunikací (výtluky) </a:t>
            </a:r>
            <a:br>
              <a:rPr lang="cs-CZ" sz="2400" dirty="0">
                <a:ea typeface="Times New Roman" panose="02020603050405020304" pitchFamily="18" charset="0"/>
              </a:rPr>
            </a:br>
            <a:r>
              <a:rPr lang="cs-CZ" sz="2400" dirty="0">
                <a:ea typeface="Times New Roman" panose="02020603050405020304" pitchFamily="18" charset="0"/>
              </a:rPr>
              <a:t>– objednané, záleží na počasí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177275" y="205875"/>
            <a:ext cx="79826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F470277-C0B3-7A0D-6D5A-FB1DB79AD0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5258" y="2167403"/>
            <a:ext cx="5361396" cy="401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6EF00A1-486A-BB4C-C26D-2BA4681082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5" t="14578" r="16327" b="-14578"/>
          <a:stretch/>
        </p:blipFill>
        <p:spPr bwMode="auto">
          <a:xfrm rot="5400000">
            <a:off x="819382" y="2673337"/>
            <a:ext cx="2680697" cy="5688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98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471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i="0" u="none" strike="noStrike" baseline="0" dirty="0"/>
              <a:t>Posázavský vodovod – dobrovolný svazek obcí</a:t>
            </a:r>
            <a:br>
              <a:rPr lang="cs-CZ" sz="2400" i="0" u="none" strike="noStrike" baseline="0" dirty="0"/>
            </a:br>
            <a:r>
              <a:rPr lang="cs-CZ" sz="2400" i="0" u="none" strike="noStrike" baseline="0" dirty="0"/>
              <a:t>ZÁVĚREČNÝ ÚČET 2022</a:t>
            </a:r>
            <a:br>
              <a:rPr lang="cs-CZ" sz="2400" i="0" u="none" strike="noStrike" baseline="0" dirty="0"/>
            </a:br>
            <a:r>
              <a:rPr lang="cs-CZ" sz="2400" i="0" u="none" strike="noStrike" baseline="0" dirty="0"/>
              <a:t>- žádost o navýšení odběru vody na 100 m3</a:t>
            </a:r>
            <a:br>
              <a:rPr lang="cs-CZ" sz="2400" i="0" u="none" strike="noStrike" baseline="0" dirty="0"/>
            </a:br>
            <a:r>
              <a:rPr lang="cs-CZ" sz="500" i="0" u="none" strike="noStrike" baseline="0" dirty="0"/>
              <a:t> </a:t>
            </a:r>
            <a:endParaRPr lang="cs-CZ" sz="5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Naplněná kapacita ČOV – informace TSDB</a:t>
            </a:r>
            <a:br>
              <a:rPr lang="cs-CZ" sz="2400" dirty="0">
                <a:ea typeface="Times New Roman" panose="02020603050405020304" pitchFamily="18" charset="0"/>
              </a:rPr>
            </a:br>
            <a:endParaRPr lang="cs-CZ" sz="5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Dodatek Jesenice 75 000 m3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1000" dirty="0"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439AA6-3EA0-99A1-0BB6-89B83B40A34F}"/>
              </a:ext>
            </a:extLst>
          </p:cNvPr>
          <p:cNvSpPr txBox="1"/>
          <p:nvPr/>
        </p:nvSpPr>
        <p:spPr>
          <a:xfrm>
            <a:off x="45778" y="188640"/>
            <a:ext cx="798260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obce</a:t>
            </a:r>
            <a:endParaRPr lang="cs-CZ" sz="4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263EF9-8159-6F6F-F609-FFFB54E4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98" y="3821386"/>
            <a:ext cx="4198513" cy="29199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CDDCED-63C6-EB60-7969-D2CFF9070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599" y="3853531"/>
            <a:ext cx="4198513" cy="285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3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Vodohospodářská infrastruktura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24176" y="1235632"/>
            <a:ext cx="9076872" cy="558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70488" y="1283264"/>
            <a:ext cx="8980529" cy="1486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R</a:t>
            </a:r>
            <a:r>
              <a:rPr lang="cs-CZ" sz="2400" dirty="0">
                <a:effectLst/>
                <a:ea typeface="Calibri" panose="020F0502020204030204" pitchFamily="34" charset="0"/>
              </a:rPr>
              <a:t>edukční ventil - inteligentní řízení </a:t>
            </a:r>
            <a:br>
              <a:rPr lang="cs-CZ" sz="2400" dirty="0">
                <a:effectLst/>
                <a:ea typeface="Calibri" panose="020F0502020204030204" pitchFamily="34" charset="0"/>
              </a:rPr>
            </a:br>
            <a:r>
              <a:rPr lang="cs-CZ" sz="2400" dirty="0">
                <a:effectLst/>
                <a:ea typeface="Calibri" panose="020F0502020204030204" pitchFamily="34" charset="0"/>
              </a:rPr>
              <a:t>plnění vodojemu Vápenka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Projekt na výstavbu redukční </a:t>
            </a:r>
            <a:br>
              <a:rPr lang="cs-CZ" sz="2400" dirty="0"/>
            </a:br>
            <a:r>
              <a:rPr lang="cs-CZ" sz="2400" dirty="0"/>
              <a:t>šachty U </a:t>
            </a:r>
            <a:r>
              <a:rPr lang="cs-CZ" sz="2400" dirty="0" err="1"/>
              <a:t>Kukaláku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Příprava rozpočtu na rekonstrukci</a:t>
            </a:r>
            <a:br>
              <a:rPr lang="cs-CZ" sz="2400" dirty="0"/>
            </a:br>
            <a:r>
              <a:rPr lang="cs-CZ" sz="2400" dirty="0"/>
              <a:t>potrubí na sídlišti Štědřík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dirty="0"/>
          </a:p>
          <a:p>
            <a:br>
              <a:rPr lang="cs-CZ" sz="2400" dirty="0"/>
            </a:b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b="1" dirty="0"/>
          </a:p>
          <a:p>
            <a:endParaRPr lang="cs-CZ" sz="2400" dirty="0"/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 </a:t>
            </a:r>
          </a:p>
          <a:p>
            <a:r>
              <a:rPr lang="cs-CZ" sz="2400" dirty="0"/>
              <a:t>     </a:t>
            </a:r>
          </a:p>
          <a:p>
            <a:endParaRPr lang="cs-CZ" sz="2400" dirty="0"/>
          </a:p>
          <a:p>
            <a:r>
              <a:rPr lang="cs-CZ" sz="2400" dirty="0"/>
              <a:t>      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 </a:t>
            </a:r>
          </a:p>
          <a:p>
            <a:endParaRPr lang="cs-CZ" sz="2400" b="1" dirty="0"/>
          </a:p>
          <a:p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>
              <a:buFontTx/>
              <a:buChar char="-"/>
            </a:pPr>
            <a:endParaRPr lang="cs-CZ" sz="24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3025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042C75-2E3F-B0A7-C07F-02AC3703FA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5"/>
          <a:stretch/>
        </p:blipFill>
        <p:spPr bwMode="auto">
          <a:xfrm>
            <a:off x="7044370" y="3901071"/>
            <a:ext cx="2032293" cy="292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62EE76-C601-E43D-61A1-AD99FED5CE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9" r="8854" b="20936"/>
          <a:stretch/>
        </p:blipFill>
        <p:spPr>
          <a:xfrm>
            <a:off x="5076056" y="3847039"/>
            <a:ext cx="1866645" cy="29229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2255C8-034B-F98E-C59C-CE770EA4F3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057"/>
          <a:stretch/>
        </p:blipFill>
        <p:spPr>
          <a:xfrm>
            <a:off x="7044370" y="1307080"/>
            <a:ext cx="2052625" cy="25269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C1C01F-94B5-1B41-22CC-C1160D2EC593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608" y="1302285"/>
            <a:ext cx="1886093" cy="251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95392FA-C5BE-F4FB-2F68-583BBBDE65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" y="3901071"/>
            <a:ext cx="4991330" cy="28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Vodovod etapa II s vodojemem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3361" y="1507417"/>
            <a:ext cx="9147361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289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212121"/>
                </a:solidFill>
                <a:ea typeface="Times New Roman" panose="02020603050405020304" pitchFamily="18" charset="0"/>
              </a:rPr>
              <a:t>Rozhodnutí o poskytnutí dotace 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čj. MZE-24589/2023-15131</a:t>
            </a:r>
          </a:p>
          <a:p>
            <a:r>
              <a:rPr lang="cs-CZ" sz="2400" b="1" dirty="0">
                <a:effectLst/>
                <a:ea typeface="Calibri" panose="020F0502020204030204" pitchFamily="34" charset="0"/>
              </a:rPr>
              <a:t>„Připojení obce Psáry na Posázavský vodovod - 2.etapa“</a:t>
            </a:r>
            <a:endParaRPr lang="cs-CZ" sz="2400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S</a:t>
            </a:r>
            <a:r>
              <a:rPr lang="cs-CZ" sz="2400" dirty="0">
                <a:effectLst/>
                <a:ea typeface="Calibri" panose="020F0502020204030204" pitchFamily="34" charset="0"/>
              </a:rPr>
              <a:t>kutečné vysoutěžené náklady – 24,592 mil. Kč bez DPH</a:t>
            </a:r>
            <a:endParaRPr lang="cs-CZ" sz="2400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D</a:t>
            </a:r>
            <a:r>
              <a:rPr lang="cs-CZ" sz="2400" dirty="0">
                <a:effectLst/>
                <a:ea typeface="Calibri" panose="020F0502020204030204" pitchFamily="34" charset="0"/>
              </a:rPr>
              <a:t>otace  13,215 mil. Kč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 navýšena na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</a:rPr>
              <a:t>17,214 tis. Kč</a:t>
            </a:r>
            <a:endParaRPr lang="cs-CZ" sz="2400" b="1" dirty="0"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ea typeface="Calibri" panose="020F0502020204030204" pitchFamily="34" charset="0"/>
              </a:rPr>
              <a:t>Vysoutěžený zhotovitel firma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Zepris</a:t>
            </a:r>
            <a:r>
              <a:rPr lang="cs-CZ" sz="2400" dirty="0">
                <a:effectLst/>
                <a:ea typeface="Calibri" panose="020F0502020204030204" pitchFamily="34" charset="0"/>
              </a:rPr>
              <a:t> smlouv</a:t>
            </a:r>
            <a:r>
              <a:rPr lang="cs-CZ" sz="2400" dirty="0">
                <a:ea typeface="Calibri" panose="020F0502020204030204" pitchFamily="34" charset="0"/>
              </a:rPr>
              <a:t>a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</a:rPr>
              <a:t>podepsána 23. 5. 22</a:t>
            </a: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Délka potrubí 1125 m, v</a:t>
            </a:r>
            <a:r>
              <a:rPr lang="cs-CZ" sz="2400" dirty="0">
                <a:effectLst/>
                <a:ea typeface="Calibri" panose="020F0502020204030204" pitchFamily="34" charset="0"/>
              </a:rPr>
              <a:t>odojem 2x150 m3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12121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effectLst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0" y="980728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B68798-A158-49EF-9866-657DC5A68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12092"/>
          <a:stretch/>
        </p:blipFill>
        <p:spPr>
          <a:xfrm>
            <a:off x="179512" y="3863364"/>
            <a:ext cx="8712968" cy="29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9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-3360" y="188640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cs-CZ" sz="4400" b="1" dirty="0">
                <a:solidFill>
                  <a:srgbClr val="C00000"/>
                </a:solidFill>
                <a:ea typeface="Calibri" panose="020F0502020204030204" pitchFamily="34" charset="0"/>
              </a:rPr>
              <a:t>Rekonstrukce zahrady</a:t>
            </a:r>
            <a:r>
              <a:rPr lang="cs-CZ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čp 13</a:t>
            </a:r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-3360" y="1507417"/>
            <a:ext cx="9076872" cy="535058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 dirty="0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92983" y="1507417"/>
            <a:ext cx="8980529" cy="1067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Revize terénu, odvodnění domu, rekonstrukce šachet, 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a typeface="Calibri" panose="020F0502020204030204" pitchFamily="34" charset="0"/>
              </a:rPr>
              <a:t>napojení vsakovací nádrže do dešťové kanalizace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VZ - </a:t>
            </a:r>
            <a:r>
              <a:rPr lang="cs-CZ" sz="2400" dirty="0">
                <a:effectLst/>
                <a:ea typeface="Calibri" panose="020F0502020204030204" pitchFamily="34" charset="0"/>
              </a:rPr>
              <a:t>SARK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engineering</a:t>
            </a:r>
            <a:r>
              <a:rPr lang="cs-CZ" sz="2400" dirty="0">
                <a:effectLst/>
                <a:ea typeface="Calibri" panose="020F0502020204030204" pitchFamily="34" charset="0"/>
              </a:rPr>
              <a:t> - 1.120.000,- Kč</a:t>
            </a:r>
            <a:endParaRPr lang="cs-CZ" sz="2400" dirty="0"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ea typeface="Calibri" panose="020F0502020204030204" pitchFamily="34" charset="0"/>
              </a:rPr>
              <a:t>Úprava zahrady Třináctky, doplňky hrazeny z dotace</a:t>
            </a:r>
          </a:p>
          <a:p>
            <a:br>
              <a:rPr lang="cs-CZ" sz="2200" dirty="0">
                <a:ea typeface="Calibri" panose="020F0502020204030204" pitchFamily="34" charset="0"/>
              </a:rPr>
            </a:br>
            <a:endParaRPr lang="cs-CZ" sz="2200" dirty="0">
              <a:ea typeface="Calibri" panose="020F0502020204030204" pitchFamily="34" charset="0"/>
            </a:endParaRPr>
          </a:p>
          <a:p>
            <a:br>
              <a:rPr lang="cs-CZ" sz="2400" b="1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29369" y="948709"/>
            <a:ext cx="9075193" cy="470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1B9705-832D-9E6F-CA24-3189C2B11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-6836" r="-297" b="17187"/>
          <a:stretch/>
        </p:blipFill>
        <p:spPr bwMode="auto">
          <a:xfrm>
            <a:off x="136130" y="2927664"/>
            <a:ext cx="8937382" cy="3741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48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37255" y="40127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 Poděkování - Miloslav Burian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1268760"/>
            <a:ext cx="9108504" cy="56505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7255" y="1458681"/>
            <a:ext cx="8583473" cy="1126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Účast v týmu záchranářů USAR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Čeští záchranáři vyprostili v Turecku 78 mrtvých a 3 živé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  <a:r>
              <a:rPr lang="cs-CZ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68807" y="966224"/>
            <a:ext cx="9075193" cy="425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04207" y="58714"/>
            <a:ext cx="926280" cy="9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C4681D-BA63-28D0-9370-9823D65D0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" y="2636912"/>
            <a:ext cx="5647604" cy="42357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895CC7-F0ED-D03F-26C9-640FA870E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89" y="2636912"/>
            <a:ext cx="3192728" cy="42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0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h1"/>
          <p:cNvSpPr/>
          <p:nvPr/>
        </p:nvSpPr>
        <p:spPr>
          <a:xfrm>
            <a:off x="37255" y="40127"/>
            <a:ext cx="8391784" cy="113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compatLnSpc="0"/>
          <a:lstStyle/>
          <a:p>
            <a:r>
              <a:rPr lang="cs-CZ" sz="4600" b="1" dirty="0">
                <a:solidFill>
                  <a:srgbClr val="C00000"/>
                </a:solidFill>
                <a:cs typeface="Calibri" panose="020F0502020204030204" pitchFamily="34" charset="0"/>
              </a:rPr>
              <a:t>Stav na bankovních účtech</a:t>
            </a:r>
          </a:p>
          <a:p>
            <a:endParaRPr lang="cs-CZ" sz="4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5"/>
          <p:cNvSpPr/>
          <p:nvPr/>
        </p:nvSpPr>
        <p:spPr>
          <a:xfrm>
            <a:off x="0" y="1392740"/>
            <a:ext cx="9108504" cy="55265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162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108000" tIns="108000" rIns="144000" bIns="72000" anchor="t" compatLnSpc="0"/>
          <a:lstStyle/>
          <a:p>
            <a:r>
              <a:rPr lang="cs-CZ" sz="5400" b="1">
                <a:solidFill>
                  <a:srgbClr val="C00000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  <a:endParaRPr lang="cs-CZ" sz="5400" b="1" dirty="0">
              <a:solidFill>
                <a:srgbClr val="C00000"/>
              </a:solidFill>
              <a:latin typeface="Calibri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92983" y="6348678"/>
            <a:ext cx="9169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</p:txBody>
      </p:sp>
      <p:sp>
        <p:nvSpPr>
          <p:cNvPr id="16" name="Obdélník 15"/>
          <p:cNvSpPr/>
          <p:nvPr/>
        </p:nvSpPr>
        <p:spPr>
          <a:xfrm>
            <a:off x="37255" y="1458681"/>
            <a:ext cx="8583473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Celkem 152 199 222 Kč  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r>
              <a:rPr lang="cs-CZ" dirty="0"/>
              <a:t> </a:t>
            </a:r>
            <a:r>
              <a:rPr lang="cs-CZ" sz="20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</a:rPr>
              <a:t>     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     </a:t>
            </a:r>
            <a:br>
              <a:rPr lang="cs-CZ" sz="2000" dirty="0">
                <a:latin typeface="Calibri" panose="020F0502020204030204" pitchFamily="34" charset="0"/>
              </a:rPr>
            </a:br>
            <a:endParaRPr lang="cs-CZ" sz="2000" dirty="0">
              <a:latin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</a:rPr>
              <a:t> </a:t>
            </a:r>
          </a:p>
          <a:p>
            <a:endParaRPr lang="cs-CZ" sz="2000" b="1" dirty="0">
              <a:latin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cs-CZ" sz="2000" dirty="0"/>
          </a:p>
        </p:txBody>
      </p:sp>
      <p:pic>
        <p:nvPicPr>
          <p:cNvPr id="9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82224" y="44624"/>
            <a:ext cx="92628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_color1"/>
          <p:cNvSpPr/>
          <p:nvPr/>
        </p:nvSpPr>
        <p:spPr>
          <a:xfrm>
            <a:off x="55294" y="1032165"/>
            <a:ext cx="9075193" cy="4265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100000">
                <a:srgbClr val="156B13"/>
              </a:gs>
            </a:gsLst>
            <a:lin ang="5400000"/>
          </a:gradFill>
          <a:ln w="12600">
            <a:solidFill>
              <a:srgbClr val="C0C0C0"/>
            </a:solidFill>
            <a:prstDash val="solid"/>
            <a:miter/>
          </a:ln>
        </p:spPr>
        <p:txBody>
          <a:bodyPr vert="horz" wrap="square" lIns="288000" tIns="0" rIns="0" bIns="0" anchor="ctr" compatLnSpc="0"/>
          <a:lstStyle/>
          <a:p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04207" y="58714"/>
            <a:ext cx="926280" cy="9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586F233-BEC4-5BBA-8D93-52FBB2D3B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169766"/>
            <a:ext cx="8784976" cy="47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6084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311876</TotalTime>
  <Words>706</Words>
  <Application>Microsoft Office PowerPoint</Application>
  <PresentationFormat>Předvádění na obrazovce (4:3)</PresentationFormat>
  <Paragraphs>418</Paragraphs>
  <Slides>14</Slides>
  <Notes>12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StarSymbol</vt:lpstr>
      <vt:lpstr>Times New Roman</vt:lpstr>
      <vt:lpstr>Výchozí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Kniha o historii a 100 let výročí</vt:lpstr>
      <vt:lpstr>Akce duben až červen 2023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Vlasta Málková</dc:creator>
  <cp:lastModifiedBy>Vlasta Málková</cp:lastModifiedBy>
  <cp:revision>1888</cp:revision>
  <dcterms:modified xsi:type="dcterms:W3CDTF">2023-04-19T12:44:40Z</dcterms:modified>
</cp:coreProperties>
</file>